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81" r:id="rId4"/>
    <p:sldId id="283" r:id="rId5"/>
    <p:sldId id="282" r:id="rId6"/>
    <p:sldId id="258" r:id="rId7"/>
    <p:sldId id="260" r:id="rId8"/>
    <p:sldId id="284" r:id="rId9"/>
    <p:sldId id="259" r:id="rId10"/>
    <p:sldId id="286" r:id="rId11"/>
    <p:sldId id="262" r:id="rId12"/>
    <p:sldId id="285" r:id="rId13"/>
    <p:sldId id="28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2070" y="-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44297F99-892B-4244-84CD-EB53F077F931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772" y="0"/>
            <a:ext cx="637667" cy="634154"/>
          </a:xfrm>
          <a:prstGeom prst="rect">
            <a:avLst/>
          </a:prstGeom>
          <a:scene3d>
            <a:camera prst="perspectiveLeft"/>
            <a:lightRig rig="threePt" dir="t"/>
          </a:scene3d>
          <a:sp3d>
            <a:bevelT/>
          </a:sp3d>
        </p:spPr>
      </p:pic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5D8437B7-C7A9-4B58-A3E8-4DC70EF2924D}"/>
              </a:ext>
            </a:extLst>
          </p:cNvPr>
          <p:cNvSpPr txBox="1"/>
          <p:nvPr userDrawn="1"/>
        </p:nvSpPr>
        <p:spPr>
          <a:xfrm>
            <a:off x="0" y="6339419"/>
            <a:ext cx="1910574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hr-HR" sz="2400" b="1" dirty="0">
                <a:ln w="9525">
                  <a:solidFill>
                    <a:srgbClr val="C0000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Biologija 8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beye.ophth.uiowa.edu/eyeforum/atlas/pages/TED-chemosis.htm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mindfulword.org/2012/live-blindness-blind-see/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ractifinanzas.com/2017/12/secreto-armonia-no-lo-tomes-personal/" TargetMode="External"/><Relationship Id="rId11" Type="http://schemas.openxmlformats.org/officeDocument/2006/relationships/image" Target="../media/image34.jpeg"/><Relationship Id="rId5" Type="http://schemas.openxmlformats.org/officeDocument/2006/relationships/image" Target="../media/image30.jpeg"/><Relationship Id="rId10" Type="http://schemas.openxmlformats.org/officeDocument/2006/relationships/image" Target="../media/image33.jpeg"/><Relationship Id="rId4" Type="http://schemas.openxmlformats.org/officeDocument/2006/relationships/hyperlink" Target="https://www.flickr.com/photos/radiotrippictures/7194630246" TargetMode="External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ickr.com/photos/greenbird_ontree/6140496777/" TargetMode="External"/><Relationship Id="rId5" Type="http://schemas.openxmlformats.org/officeDocument/2006/relationships/image" Target="../media/image36.jpeg"/><Relationship Id="rId4" Type="http://schemas.openxmlformats.org/officeDocument/2006/relationships/hyperlink" Target="https://et.wikipedia.org/wiki/Braille_kiri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GammaPlus/Apps/ViewApp/901" TargetMode="External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Hard_hat" TargetMode="External"/><Relationship Id="rId5" Type="http://schemas.openxmlformats.org/officeDocument/2006/relationships/image" Target="../media/image41.jpeg"/><Relationship Id="rId10" Type="http://schemas.openxmlformats.org/officeDocument/2006/relationships/hyperlink" Target="https://www.blogdopaulus.com/2013/04/a-importancia-da-utilizacao-dos-oculos.html" TargetMode="External"/><Relationship Id="rId4" Type="http://schemas.openxmlformats.org/officeDocument/2006/relationships/hyperlink" Target="http://commons.wikimedia.org/wiki/File:Chemistry_Lab.jpg" TargetMode="External"/><Relationship Id="rId9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ookatherbeautifulface.blogspot.com/2010/04/perceiving-eye-color-of-aishwarya-rai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people/purple-blue-green-iris-eye.jpg.php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hyperlink" Target="https://www.e-sfera.hr/dodatni-digitalni-sadrzaji/f23d3b4a-1ab4-456c-bcf0-7ef06f106390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woman in black spaghetti strap 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5027" y="0"/>
            <a:ext cx="4572000" cy="6858000"/>
          </a:xfrm>
          <a:prstGeom prst="rect">
            <a:avLst/>
          </a:prstGeom>
          <a:noFill/>
        </p:spPr>
      </p:pic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C594E88-39FC-4F83-A345-9F17D7D28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7692" y="4202583"/>
            <a:ext cx="6818051" cy="222401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ctr"/>
            <a:r>
              <a:rPr lang="hr-HR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OSJETILA NAM POMAŽU U SNALAŽENJU U SVIJETU</a:t>
            </a:r>
            <a:br>
              <a:rPr lang="hr-HR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hr-HR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- Oko -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CC1874BE-0437-4B3F-8B45-93A4BF6F3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891" y="252765"/>
            <a:ext cx="5038577" cy="331286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348575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="" xmlns:a16="http://schemas.microsoft.com/office/drawing/2014/main" id="{94BBFDEB-38EC-40DA-A9E4-A6E610F4BF11}"/>
              </a:ext>
            </a:extLst>
          </p:cNvPr>
          <p:cNvSpPr txBox="1">
            <a:spLocks/>
          </p:cNvSpPr>
          <p:nvPr/>
        </p:nvSpPr>
        <p:spPr bwMode="gray">
          <a:xfrm>
            <a:off x="492953" y="3180360"/>
            <a:ext cx="4929280" cy="84063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KONJUNKTIVITIS (upala oka) 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- zbog prašine, 		dima, zaraze bakterijama ili virusima. 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3C992533-B28D-4AD3-9A01-3086B2F60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8500" y="2048912"/>
            <a:ext cx="770843" cy="737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kstniOkvir 8">
            <a:extLst>
              <a:ext uri="{FF2B5EF4-FFF2-40B4-BE49-F238E27FC236}">
                <a16:creationId xmlns="" xmlns:a16="http://schemas.microsoft.com/office/drawing/2014/main" id="{30843B69-0A39-4F9D-9A91-EFB54A421EF7}"/>
              </a:ext>
            </a:extLst>
          </p:cNvPr>
          <p:cNvSpPr txBox="1"/>
          <p:nvPr/>
        </p:nvSpPr>
        <p:spPr>
          <a:xfrm>
            <a:off x="9735845" y="2890391"/>
            <a:ext cx="2456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i="1" dirty="0"/>
              <a:t>Kako možemo spriječiti nastajanje suhog oka uzrokovanog predugim gledanjem u zaslone?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ADB5292F-C2A0-411B-8000-8D308E617D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6" t="32100" r="27264" b="2823"/>
          <a:stretch/>
        </p:blipFill>
        <p:spPr>
          <a:xfrm>
            <a:off x="2323572" y="1388111"/>
            <a:ext cx="1740024" cy="11085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ECBF9F23-4366-4F00-AA30-231406560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238" y="697638"/>
            <a:ext cx="3464441" cy="52053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70CC3159-9C71-474C-87EF-A4FCC48447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t="6547" r="2623"/>
          <a:stretch/>
        </p:blipFill>
        <p:spPr>
          <a:xfrm>
            <a:off x="2323572" y="4609407"/>
            <a:ext cx="1840055" cy="11765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526293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="" xmlns:a16="http://schemas.microsoft.com/office/drawing/2014/main" id="{5C372645-8DEF-4C1B-8899-B9D0B6102F0B}"/>
              </a:ext>
            </a:extLst>
          </p:cNvPr>
          <p:cNvSpPr txBox="1">
            <a:spLocks/>
          </p:cNvSpPr>
          <p:nvPr/>
        </p:nvSpPr>
        <p:spPr bwMode="gray">
          <a:xfrm>
            <a:off x="2409361" y="2723883"/>
            <a:ext cx="6205491" cy="147869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SLJEPOĆA </a:t>
            </a:r>
            <a:r>
              <a:rPr lang="hr-HR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stanje potpunog gubitka vida.</a:t>
            </a:r>
          </a:p>
          <a:p>
            <a:r>
              <a:rPr lang="hr-HR" sz="20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Razlozi: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oštećenja oka; vidnog živca; središta za vid u kori 		velikog mozga; šećerna bolest; povišen očni tlak.</a:t>
            </a:r>
          </a:p>
          <a:p>
            <a:r>
              <a:rPr lang="hr-HR" sz="2000" b="1" u="sng" spc="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Pomoć: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bijeli štap, psi vodiči, </a:t>
            </a:r>
            <a:r>
              <a:rPr lang="hr-HR" sz="2000" b="1" spc="5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Brailleevo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pismo</a:t>
            </a:r>
            <a:endParaRPr lang="hr-HR" sz="20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818F61F1-DD9B-47C2-B80B-4F7EACF12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1550" y="4475655"/>
            <a:ext cx="770843" cy="737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A1A61485-4A85-407A-A47A-16885C30D8D3}"/>
              </a:ext>
            </a:extLst>
          </p:cNvPr>
          <p:cNvSpPr txBox="1"/>
          <p:nvPr/>
        </p:nvSpPr>
        <p:spPr>
          <a:xfrm>
            <a:off x="9804400" y="5563118"/>
            <a:ext cx="238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i="1" dirty="0"/>
              <a:t>Kako ti možeš pravilno pomoći u kretanju slijepoj osobi?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3A2A4AF1-564A-4619-8262-2562DAF878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19960" t="1970" r="783"/>
          <a:stretch/>
        </p:blipFill>
        <p:spPr>
          <a:xfrm>
            <a:off x="4656396" y="4587976"/>
            <a:ext cx="2879207" cy="200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2AF304A9-291F-4357-B749-F00F1AA0EB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l="8275" t="4317" r="33284"/>
          <a:stretch/>
        </p:blipFill>
        <p:spPr>
          <a:xfrm>
            <a:off x="1838960" y="388722"/>
            <a:ext cx="2330473" cy="200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FA211437-F34B-4A2F-9E39-7926D0944F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8536" r="20403"/>
          <a:stretch/>
        </p:blipFill>
        <p:spPr>
          <a:xfrm>
            <a:off x="8930741" y="3082896"/>
            <a:ext cx="1955705" cy="1836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Slika 11">
            <a:extLst>
              <a:ext uri="{FF2B5EF4-FFF2-40B4-BE49-F238E27FC236}">
                <a16:creationId xmlns="" xmlns:a16="http://schemas.microsoft.com/office/drawing/2014/main" id="{67E93E36-447F-417D-B445-3F52394618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886" y="266842"/>
            <a:ext cx="2670909" cy="200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Slika 14">
            <a:extLst>
              <a:ext uri="{FF2B5EF4-FFF2-40B4-BE49-F238E27FC236}">
                <a16:creationId xmlns="" xmlns:a16="http://schemas.microsoft.com/office/drawing/2014/main" id="{ECB5EE7E-5D51-4047-A82B-10470DC6F4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56649" y="542780"/>
            <a:ext cx="2994901" cy="1954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Slika 16">
            <a:extLst>
              <a:ext uri="{FF2B5EF4-FFF2-40B4-BE49-F238E27FC236}">
                <a16:creationId xmlns="" xmlns:a16="http://schemas.microsoft.com/office/drawing/2014/main" id="{4D1BE2BD-7A9D-4F87-A81B-F14FCF9090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8552" y="2723883"/>
            <a:ext cx="1955705" cy="2933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33070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818F61F1-DD9B-47C2-B80B-4F7EACF12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041" y="1253061"/>
            <a:ext cx="770843" cy="737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A1A61485-4A85-407A-A47A-16885C30D8D3}"/>
              </a:ext>
            </a:extLst>
          </p:cNvPr>
          <p:cNvSpPr txBox="1"/>
          <p:nvPr/>
        </p:nvSpPr>
        <p:spPr>
          <a:xfrm>
            <a:off x="179252" y="2105561"/>
            <a:ext cx="2456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i="1" dirty="0"/>
              <a:t>Na kutijama lijekova u RH, dio informacija obavezno je otisnut i na </a:t>
            </a:r>
            <a:r>
              <a:rPr lang="hr-HR" sz="1600" i="1" dirty="0" err="1"/>
              <a:t>Brailleevu</a:t>
            </a:r>
            <a:r>
              <a:rPr lang="hr-HR" sz="1600" i="1" dirty="0"/>
              <a:t> pismu. Pokušaj pronaći još neki takav primjer.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184C299C-175B-499D-9941-9519036548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6325" t="17793"/>
          <a:stretch/>
        </p:blipFill>
        <p:spPr>
          <a:xfrm>
            <a:off x="2956264" y="813585"/>
            <a:ext cx="2833386" cy="1864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FC130783-2F1F-4342-A2DD-1BD9B2A823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l="6438" t="37934" r="10098" b="9485"/>
          <a:stretch/>
        </p:blipFill>
        <p:spPr>
          <a:xfrm>
            <a:off x="6106706" y="813585"/>
            <a:ext cx="3946906" cy="18648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41488A50-09F4-4EB2-932E-2E8CE174DA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2463" y="3330826"/>
            <a:ext cx="3354496" cy="25158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6634BFE2-59E6-405D-B486-1A1CADFD2B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9205" y="3330826"/>
            <a:ext cx="4494315" cy="25280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07909DC0-A906-43FB-9211-D4E88C0B1D7D}"/>
              </a:ext>
            </a:extLst>
          </p:cNvPr>
          <p:cNvSpPr txBox="1"/>
          <p:nvPr/>
        </p:nvSpPr>
        <p:spPr>
          <a:xfrm>
            <a:off x="10527634" y="5467504"/>
            <a:ext cx="1125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chemeClr val="bg1"/>
                </a:solidFill>
              </a:rPr>
              <a:t>EDITORIAL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="" xmlns:a16="http://schemas.microsoft.com/office/drawing/2014/main" id="{625CDBDF-CE68-4ACE-8A15-62FF7052ECF0}"/>
              </a:ext>
            </a:extLst>
          </p:cNvPr>
          <p:cNvSpPr txBox="1"/>
          <p:nvPr/>
        </p:nvSpPr>
        <p:spPr>
          <a:xfrm>
            <a:off x="5972530" y="6141901"/>
            <a:ext cx="178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/>
              <a:t>Brailleevo</a:t>
            </a:r>
            <a:r>
              <a:rPr lang="hr-HR" i="1" dirty="0"/>
              <a:t> pismo</a:t>
            </a:r>
          </a:p>
        </p:txBody>
      </p:sp>
    </p:spTree>
    <p:extLst>
      <p:ext uri="{BB962C8B-B14F-4D97-AF65-F5344CB8AC3E}">
        <p14:creationId xmlns="" xmlns:p14="http://schemas.microsoft.com/office/powerpoint/2010/main" val="3168513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="" xmlns:a16="http://schemas.microsoft.com/office/drawing/2014/main" id="{5C372645-8DEF-4C1B-8899-B9D0B6102F0B}"/>
              </a:ext>
            </a:extLst>
          </p:cNvPr>
          <p:cNvSpPr txBox="1">
            <a:spLocks/>
          </p:cNvSpPr>
          <p:nvPr/>
        </p:nvSpPr>
        <p:spPr bwMode="gray">
          <a:xfrm>
            <a:off x="5074341" y="500966"/>
            <a:ext cx="3876142" cy="76310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Kod obavljanja različitih poslova važno je nositi </a:t>
            </a:r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zaštitne naočale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="" xmlns:a16="http://schemas.microsoft.com/office/drawing/2014/main" id="{C1FBA843-551C-4028-977C-8AA430375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88" y="508000"/>
            <a:ext cx="3432273" cy="5161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8" name="Slika 27">
            <a:extLst>
              <a:ext uri="{FF2B5EF4-FFF2-40B4-BE49-F238E27FC236}">
                <a16:creationId xmlns="" xmlns:a16="http://schemas.microsoft.com/office/drawing/2014/main" id="{91ABF112-B5BE-49BB-8840-645AC4012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07213" y="1540654"/>
            <a:ext cx="2163696" cy="32449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1" name="Slika 30">
            <a:extLst>
              <a:ext uri="{FF2B5EF4-FFF2-40B4-BE49-F238E27FC236}">
                <a16:creationId xmlns="" xmlns:a16="http://schemas.microsoft.com/office/drawing/2014/main" id="{389FEA76-1630-444A-BF5F-B2387638C7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l="13056" t="9660" r="12222" b="-2410"/>
          <a:stretch/>
        </p:blipFill>
        <p:spPr>
          <a:xfrm>
            <a:off x="8977186" y="4138017"/>
            <a:ext cx="2733040" cy="24878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4" name="Slika 33">
            <a:extLst>
              <a:ext uri="{FF2B5EF4-FFF2-40B4-BE49-F238E27FC236}">
                <a16:creationId xmlns="" xmlns:a16="http://schemas.microsoft.com/office/drawing/2014/main" id="{9D90C116-07F2-4306-A8EA-F78F74430C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143750" y="1264075"/>
            <a:ext cx="2566476" cy="2626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7" name="Slika 36">
            <a:extLst>
              <a:ext uri="{FF2B5EF4-FFF2-40B4-BE49-F238E27FC236}">
                <a16:creationId xmlns="" xmlns:a16="http://schemas.microsoft.com/office/drawing/2014/main" id="{ECE834AF-56DC-470F-BEAC-0582984C5E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rcRect l="23626" t="794"/>
          <a:stretch/>
        </p:blipFill>
        <p:spPr>
          <a:xfrm>
            <a:off x="7061607" y="2577255"/>
            <a:ext cx="1700090" cy="2208325"/>
          </a:xfrm>
          <a:prstGeom prst="roundRect">
            <a:avLst>
              <a:gd name="adj" fmla="val 3062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Naslov 1">
            <a:extLst>
              <a:ext uri="{FF2B5EF4-FFF2-40B4-BE49-F238E27FC236}">
                <a16:creationId xmlns="" xmlns:a16="http://schemas.microsoft.com/office/drawing/2014/main" id="{608F94F5-7F9F-485C-B3DF-CB1ADDC19278}"/>
              </a:ext>
            </a:extLst>
          </p:cNvPr>
          <p:cNvSpPr txBox="1">
            <a:spLocks/>
          </p:cNvSpPr>
          <p:nvPr/>
        </p:nvSpPr>
        <p:spPr bwMode="gray">
          <a:xfrm>
            <a:off x="4036849" y="5381920"/>
            <a:ext cx="3078037" cy="12718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Nošenje </a:t>
            </a:r>
            <a:r>
              <a:rPr lang="hr-HR" sz="1800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sunčanih naočala </a:t>
            </a:r>
            <a:r>
              <a:rPr lang="hr-HR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pridonosi zaštiti očiju od prejakoga i štetnog djelovanja Sunčeva zračenja.</a:t>
            </a:r>
          </a:p>
        </p:txBody>
      </p:sp>
    </p:spTree>
    <p:extLst>
      <p:ext uri="{BB962C8B-B14F-4D97-AF65-F5344CB8AC3E}">
        <p14:creationId xmlns="" xmlns:p14="http://schemas.microsoft.com/office/powerpoint/2010/main" val="2603282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80B17AA-A5D4-4566-AD3E-E67A47B12BF7}"/>
              </a:ext>
            </a:extLst>
          </p:cNvPr>
          <p:cNvSpPr txBox="1">
            <a:spLocks/>
          </p:cNvSpPr>
          <p:nvPr/>
        </p:nvSpPr>
        <p:spPr bwMode="gray">
          <a:xfrm>
            <a:off x="321935" y="319187"/>
            <a:ext cx="10748520" cy="91117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Osjetila za </a:t>
            </a:r>
            <a:r>
              <a:rPr lang="hr-HR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VID, SLUH, RAVNOTEŽU, OKUS, MIRIS, DODIR, BOL, TOPLO i HLADNO 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omogućuju nam prikupljanje informacija o okolišu, snalaženje u svijetu oko nas i preživljavanje.</a:t>
            </a:r>
          </a:p>
        </p:txBody>
      </p:sp>
      <p:sp>
        <p:nvSpPr>
          <p:cNvPr id="3" name="Naslov 1">
            <a:extLst>
              <a:ext uri="{FF2B5EF4-FFF2-40B4-BE49-F238E27FC236}">
                <a16:creationId xmlns="" xmlns:a16="http://schemas.microsoft.com/office/drawing/2014/main" id="{9C12942B-A0CA-418F-8A2E-6C5126A3EBAF}"/>
              </a:ext>
            </a:extLst>
          </p:cNvPr>
          <p:cNvSpPr txBox="1">
            <a:spLocks/>
          </p:cNvSpPr>
          <p:nvPr/>
        </p:nvSpPr>
        <p:spPr bwMode="gray">
          <a:xfrm>
            <a:off x="2361119" y="3490547"/>
            <a:ext cx="6670151" cy="48657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OSJETILA = OSJETILNE STANICE + POTPORNE STANICE</a:t>
            </a:r>
          </a:p>
        </p:txBody>
      </p:sp>
      <p:sp>
        <p:nvSpPr>
          <p:cNvPr id="9" name="Naslov 1">
            <a:extLst>
              <a:ext uri="{FF2B5EF4-FFF2-40B4-BE49-F238E27FC236}">
                <a16:creationId xmlns="" xmlns:a16="http://schemas.microsoft.com/office/drawing/2014/main" id="{CC3C3DF2-BD8F-427B-AD29-58C39B2A14AA}"/>
              </a:ext>
            </a:extLst>
          </p:cNvPr>
          <p:cNvSpPr txBox="1">
            <a:spLocks/>
          </p:cNvSpPr>
          <p:nvPr/>
        </p:nvSpPr>
        <p:spPr bwMode="gray">
          <a:xfrm>
            <a:off x="1526419" y="4349948"/>
            <a:ext cx="8339550" cy="1641789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spc="50" dirty="0">
                <a:ln w="0"/>
                <a:solidFill>
                  <a:schemeClr val="tx1"/>
                </a:solidFill>
              </a:rPr>
              <a:t>Za stvaranje osjeta važan je i </a:t>
            </a:r>
            <a:r>
              <a:rPr lang="hr-HR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OSJETILNI ŽIVAC  (periferni ž. s.) </a:t>
            </a:r>
            <a:r>
              <a:rPr lang="hr-HR" sz="2000" b="1" spc="50" dirty="0">
                <a:ln w="0"/>
                <a:solidFill>
                  <a:schemeClr val="tx1"/>
                </a:solidFill>
              </a:rPr>
              <a:t>i područje u </a:t>
            </a:r>
            <a:r>
              <a:rPr lang="hr-HR" sz="2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VELIKOME MOZGU </a:t>
            </a:r>
            <a:r>
              <a:rPr lang="hr-HR" sz="2000" b="1" spc="50" dirty="0">
                <a:ln w="0"/>
                <a:solidFill>
                  <a:schemeClr val="tx1"/>
                </a:solidFill>
              </a:rPr>
              <a:t>za obradu informacija. Osjetilne stanice primljene podražaje pretvaraju u živčane impulse koji se živcima prenose u određeno područje u velikom mozgu i tamo obrađuju i prepoznaju kao osjet.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9BCFFD9E-D277-4FDF-9E80-45683EE1E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964" y="1687157"/>
            <a:ext cx="7586462" cy="1346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58234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="" xmlns:a16="http://schemas.microsoft.com/office/drawing/2014/main" id="{5C372645-8DEF-4C1B-8899-B9D0B6102F0B}"/>
              </a:ext>
            </a:extLst>
          </p:cNvPr>
          <p:cNvSpPr txBox="1">
            <a:spLocks/>
          </p:cNvSpPr>
          <p:nvPr/>
        </p:nvSpPr>
        <p:spPr bwMode="gray">
          <a:xfrm>
            <a:off x="405185" y="1322576"/>
            <a:ext cx="7762271" cy="12301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primamo ~ 90 % svih informacija iz okoline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svjetlosne informacije u obliku živčanog impulsa VIDNIM živcem -&gt; središta za vid u kori velikog mozga</a:t>
            </a:r>
          </a:p>
        </p:txBody>
      </p:sp>
      <p:sp>
        <p:nvSpPr>
          <p:cNvPr id="7" name="Naslov 1">
            <a:extLst>
              <a:ext uri="{FF2B5EF4-FFF2-40B4-BE49-F238E27FC236}">
                <a16:creationId xmlns="" xmlns:a16="http://schemas.microsoft.com/office/drawing/2014/main" id="{A3C01AEE-CDF1-47E7-B33B-CC5718E7F9EB}"/>
              </a:ext>
            </a:extLst>
          </p:cNvPr>
          <p:cNvSpPr txBox="1">
            <a:spLocks/>
          </p:cNvSpPr>
          <p:nvPr/>
        </p:nvSpPr>
        <p:spPr bwMode="gray">
          <a:xfrm>
            <a:off x="205665" y="230819"/>
            <a:ext cx="939554" cy="62587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OKO</a:t>
            </a:r>
            <a:endParaRPr lang="hr-HR" sz="24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8" name="Naslov 1">
            <a:extLst>
              <a:ext uri="{FF2B5EF4-FFF2-40B4-BE49-F238E27FC236}">
                <a16:creationId xmlns="" xmlns:a16="http://schemas.microsoft.com/office/drawing/2014/main" id="{0645FAAC-302E-47A6-A3E5-E697E2D3C788}"/>
              </a:ext>
            </a:extLst>
          </p:cNvPr>
          <p:cNvSpPr txBox="1">
            <a:spLocks/>
          </p:cNvSpPr>
          <p:nvPr/>
        </p:nvSpPr>
        <p:spPr bwMode="gray">
          <a:xfrm>
            <a:off x="464302" y="3673186"/>
            <a:ext cx="1944210" cy="5287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DIJELOVI OKA</a:t>
            </a:r>
          </a:p>
        </p:txBody>
      </p:sp>
      <p:sp>
        <p:nvSpPr>
          <p:cNvPr id="9" name="Naslov 1">
            <a:extLst>
              <a:ext uri="{FF2B5EF4-FFF2-40B4-BE49-F238E27FC236}">
                <a16:creationId xmlns="" xmlns:a16="http://schemas.microsoft.com/office/drawing/2014/main" id="{2EC82862-76D8-465F-9823-96C6211178DE}"/>
              </a:ext>
            </a:extLst>
          </p:cNvPr>
          <p:cNvSpPr txBox="1">
            <a:spLocks/>
          </p:cNvSpPr>
          <p:nvPr/>
        </p:nvSpPr>
        <p:spPr bwMode="gray">
          <a:xfrm>
            <a:off x="3740160" y="3279287"/>
            <a:ext cx="4235536" cy="5287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1. POMOĆNI: zaštita i pokretanje oka</a:t>
            </a:r>
          </a:p>
        </p:txBody>
      </p:sp>
      <p:sp>
        <p:nvSpPr>
          <p:cNvPr id="10" name="Strelica: desno 9">
            <a:extLst>
              <a:ext uri="{FF2B5EF4-FFF2-40B4-BE49-F238E27FC236}">
                <a16:creationId xmlns="" xmlns:a16="http://schemas.microsoft.com/office/drawing/2014/main" id="{FAC28A94-3A45-4C69-A39B-F98E23B6ADAD}"/>
              </a:ext>
            </a:extLst>
          </p:cNvPr>
          <p:cNvSpPr/>
          <p:nvPr/>
        </p:nvSpPr>
        <p:spPr>
          <a:xfrm rot="20631484">
            <a:off x="2630454" y="3575531"/>
            <a:ext cx="958788" cy="328474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trelica: desno 10">
            <a:extLst>
              <a:ext uri="{FF2B5EF4-FFF2-40B4-BE49-F238E27FC236}">
                <a16:creationId xmlns="" xmlns:a16="http://schemas.microsoft.com/office/drawing/2014/main" id="{5732295A-F1AC-4E15-AE3B-3BE196629ACA}"/>
              </a:ext>
            </a:extLst>
          </p:cNvPr>
          <p:cNvSpPr/>
          <p:nvPr/>
        </p:nvSpPr>
        <p:spPr>
          <a:xfrm rot="1028734">
            <a:off x="2587673" y="4049013"/>
            <a:ext cx="958788" cy="328474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Naslov 1">
            <a:extLst>
              <a:ext uri="{FF2B5EF4-FFF2-40B4-BE49-F238E27FC236}">
                <a16:creationId xmlns="" xmlns:a16="http://schemas.microsoft.com/office/drawing/2014/main" id="{20439548-C383-4FE4-B59E-3A1DAB1E3468}"/>
              </a:ext>
            </a:extLst>
          </p:cNvPr>
          <p:cNvSpPr txBox="1">
            <a:spLocks/>
          </p:cNvSpPr>
          <p:nvPr/>
        </p:nvSpPr>
        <p:spPr bwMode="gray">
          <a:xfrm>
            <a:off x="3725622" y="4270268"/>
            <a:ext cx="3097616" cy="5287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2. GLAVNI: stvaranje slike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86B1A489-CBA0-438E-AF96-48CB06BC4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199" y="1415127"/>
            <a:ext cx="3097616" cy="20366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6B3CF400-3A8F-4E43-BA8E-73B4DC8C6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19080" y="4229145"/>
            <a:ext cx="770843" cy="737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TekstniOkvir 14">
            <a:extLst>
              <a:ext uri="{FF2B5EF4-FFF2-40B4-BE49-F238E27FC236}">
                <a16:creationId xmlns="" xmlns:a16="http://schemas.microsoft.com/office/drawing/2014/main" id="{58F18F18-F5B0-4B86-A24E-E7C7B274F754}"/>
              </a:ext>
            </a:extLst>
          </p:cNvPr>
          <p:cNvSpPr txBox="1"/>
          <p:nvPr/>
        </p:nvSpPr>
        <p:spPr>
          <a:xfrm>
            <a:off x="8817005" y="5096705"/>
            <a:ext cx="33749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i="1" dirty="0"/>
              <a:t>Pogled na određenu hranu često je dovoljan da počnemo pojačano lučiti slinu. Zašto nam se to događa? Pokušaj to objasniti i navesti još koji primjer slične reakcije našeg organizma.</a:t>
            </a:r>
          </a:p>
        </p:txBody>
      </p:sp>
    </p:spTree>
    <p:extLst>
      <p:ext uri="{BB962C8B-B14F-4D97-AF65-F5344CB8AC3E}">
        <p14:creationId xmlns="" xmlns:p14="http://schemas.microsoft.com/office/powerpoint/2010/main" val="3041206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>
            <a:extLst>
              <a:ext uri="{FF2B5EF4-FFF2-40B4-BE49-F238E27FC236}">
                <a16:creationId xmlns="" xmlns:a16="http://schemas.microsoft.com/office/drawing/2014/main" id="{0645FAAC-302E-47A6-A3E5-E697E2D3C788}"/>
              </a:ext>
            </a:extLst>
          </p:cNvPr>
          <p:cNvSpPr txBox="1">
            <a:spLocks/>
          </p:cNvSpPr>
          <p:nvPr/>
        </p:nvSpPr>
        <p:spPr bwMode="gray">
          <a:xfrm>
            <a:off x="5369737" y="1281912"/>
            <a:ext cx="1203783" cy="5287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OBRVE</a:t>
            </a:r>
          </a:p>
        </p:txBody>
      </p:sp>
      <p:sp>
        <p:nvSpPr>
          <p:cNvPr id="9" name="Naslov 1">
            <a:extLst>
              <a:ext uri="{FF2B5EF4-FFF2-40B4-BE49-F238E27FC236}">
                <a16:creationId xmlns="" xmlns:a16="http://schemas.microsoft.com/office/drawing/2014/main" id="{2EC82862-76D8-465F-9823-96C6211178DE}"/>
              </a:ext>
            </a:extLst>
          </p:cNvPr>
          <p:cNvSpPr txBox="1">
            <a:spLocks/>
          </p:cNvSpPr>
          <p:nvPr/>
        </p:nvSpPr>
        <p:spPr bwMode="gray">
          <a:xfrm>
            <a:off x="336464" y="383687"/>
            <a:ext cx="3158575" cy="5287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1. POMOĆNI DIJELOVI OKA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="" xmlns:a16="http://schemas.microsoft.com/office/drawing/2014/main" id="{E97CCCEA-BB1A-4B5B-AB1A-05BBD1287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588" y="4973666"/>
            <a:ext cx="2440678" cy="17694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9058B37A-511D-4CF5-9DBF-8ACC20233E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6444" t="-305" r="12737" b="42428"/>
          <a:stretch/>
        </p:blipFill>
        <p:spPr>
          <a:xfrm>
            <a:off x="3354278" y="2708924"/>
            <a:ext cx="5483444" cy="2061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" name="Ravni poveznik sa strelicom 2">
            <a:extLst>
              <a:ext uri="{FF2B5EF4-FFF2-40B4-BE49-F238E27FC236}">
                <a16:creationId xmlns="" xmlns:a16="http://schemas.microsoft.com/office/drawing/2014/main" id="{D0113C6F-9919-44D6-83CB-BEFF4A412C1E}"/>
              </a:ext>
            </a:extLst>
          </p:cNvPr>
          <p:cNvCxnSpPr/>
          <p:nvPr/>
        </p:nvCxnSpPr>
        <p:spPr>
          <a:xfrm flipV="1">
            <a:off x="4917440" y="1917676"/>
            <a:ext cx="822960" cy="11988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>
            <a:extLst>
              <a:ext uri="{FF2B5EF4-FFF2-40B4-BE49-F238E27FC236}">
                <a16:creationId xmlns="" xmlns:a16="http://schemas.microsoft.com/office/drawing/2014/main" id="{50937290-54DE-4482-A4A1-9070A07FCD6A}"/>
              </a:ext>
            </a:extLst>
          </p:cNvPr>
          <p:cNvCxnSpPr>
            <a:cxnSpLocks/>
          </p:cNvCxnSpPr>
          <p:nvPr/>
        </p:nvCxnSpPr>
        <p:spPr>
          <a:xfrm flipH="1" flipV="1">
            <a:off x="6217920" y="1899920"/>
            <a:ext cx="704642" cy="11582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slov 1">
            <a:extLst>
              <a:ext uri="{FF2B5EF4-FFF2-40B4-BE49-F238E27FC236}">
                <a16:creationId xmlns="" xmlns:a16="http://schemas.microsoft.com/office/drawing/2014/main" id="{B7FB6A85-0C7E-4E4B-B9A0-298174EDCABE}"/>
              </a:ext>
            </a:extLst>
          </p:cNvPr>
          <p:cNvSpPr txBox="1">
            <a:spLocks/>
          </p:cNvSpPr>
          <p:nvPr/>
        </p:nvSpPr>
        <p:spPr bwMode="gray">
          <a:xfrm>
            <a:off x="1027911" y="3205246"/>
            <a:ext cx="1587115" cy="5287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TREPAVICE</a:t>
            </a:r>
          </a:p>
        </p:txBody>
      </p:sp>
      <p:cxnSp>
        <p:nvCxnSpPr>
          <p:cNvPr id="17" name="Ravni poveznik sa strelicom 16">
            <a:extLst>
              <a:ext uri="{FF2B5EF4-FFF2-40B4-BE49-F238E27FC236}">
                <a16:creationId xmlns="" xmlns:a16="http://schemas.microsoft.com/office/drawing/2014/main" id="{5B4CA70B-2D28-4545-837B-4EB8158A91EC}"/>
              </a:ext>
            </a:extLst>
          </p:cNvPr>
          <p:cNvCxnSpPr>
            <a:cxnSpLocks/>
          </p:cNvCxnSpPr>
          <p:nvPr/>
        </p:nvCxnSpPr>
        <p:spPr>
          <a:xfrm flipH="1" flipV="1">
            <a:off x="2705100" y="3469640"/>
            <a:ext cx="1480820" cy="3107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sa strelicom 20">
            <a:extLst>
              <a:ext uri="{FF2B5EF4-FFF2-40B4-BE49-F238E27FC236}">
                <a16:creationId xmlns="" xmlns:a16="http://schemas.microsoft.com/office/drawing/2014/main" id="{FCA70BFD-1745-4510-8800-055084585BCC}"/>
              </a:ext>
            </a:extLst>
          </p:cNvPr>
          <p:cNvCxnSpPr>
            <a:cxnSpLocks/>
          </p:cNvCxnSpPr>
          <p:nvPr/>
        </p:nvCxnSpPr>
        <p:spPr>
          <a:xfrm flipV="1">
            <a:off x="7501631" y="2150074"/>
            <a:ext cx="545089" cy="13055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Naslov 1">
            <a:extLst>
              <a:ext uri="{FF2B5EF4-FFF2-40B4-BE49-F238E27FC236}">
                <a16:creationId xmlns="" xmlns:a16="http://schemas.microsoft.com/office/drawing/2014/main" id="{AAC21218-6937-4E87-8267-71BF24F01D37}"/>
              </a:ext>
            </a:extLst>
          </p:cNvPr>
          <p:cNvSpPr txBox="1">
            <a:spLocks/>
          </p:cNvSpPr>
          <p:nvPr/>
        </p:nvSpPr>
        <p:spPr bwMode="gray">
          <a:xfrm>
            <a:off x="7409389" y="1137920"/>
            <a:ext cx="1277412" cy="87930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GORNJI KAPAK</a:t>
            </a:r>
          </a:p>
        </p:txBody>
      </p:sp>
      <p:sp>
        <p:nvSpPr>
          <p:cNvPr id="24" name="Naslov 1">
            <a:extLst>
              <a:ext uri="{FF2B5EF4-FFF2-40B4-BE49-F238E27FC236}">
                <a16:creationId xmlns="" xmlns:a16="http://schemas.microsoft.com/office/drawing/2014/main" id="{9B2BB69C-FC7A-40BD-A2D8-2679A9940554}"/>
              </a:ext>
            </a:extLst>
          </p:cNvPr>
          <p:cNvSpPr txBox="1">
            <a:spLocks/>
          </p:cNvSpPr>
          <p:nvPr/>
        </p:nvSpPr>
        <p:spPr bwMode="gray">
          <a:xfrm>
            <a:off x="6061710" y="5229181"/>
            <a:ext cx="1277412" cy="87930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DONJI KAPAK</a:t>
            </a:r>
          </a:p>
        </p:txBody>
      </p:sp>
      <p:cxnSp>
        <p:nvCxnSpPr>
          <p:cNvPr id="25" name="Ravni poveznik sa strelicom 24">
            <a:extLst>
              <a:ext uri="{FF2B5EF4-FFF2-40B4-BE49-F238E27FC236}">
                <a16:creationId xmlns="" xmlns:a16="http://schemas.microsoft.com/office/drawing/2014/main" id="{09A5F32A-9243-498A-AAAD-8B62B4474C87}"/>
              </a:ext>
            </a:extLst>
          </p:cNvPr>
          <p:cNvCxnSpPr>
            <a:cxnSpLocks/>
          </p:cNvCxnSpPr>
          <p:nvPr/>
        </p:nvCxnSpPr>
        <p:spPr>
          <a:xfrm flipH="1">
            <a:off x="6936001" y="4177042"/>
            <a:ext cx="399519" cy="8940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sa strelicom 29">
            <a:extLst>
              <a:ext uri="{FF2B5EF4-FFF2-40B4-BE49-F238E27FC236}">
                <a16:creationId xmlns="" xmlns:a16="http://schemas.microsoft.com/office/drawing/2014/main" id="{FCD5418F-44A4-4986-AD7B-624399B1269B}"/>
              </a:ext>
            </a:extLst>
          </p:cNvPr>
          <p:cNvCxnSpPr>
            <a:cxnSpLocks/>
          </p:cNvCxnSpPr>
          <p:nvPr/>
        </p:nvCxnSpPr>
        <p:spPr>
          <a:xfrm flipH="1" flipV="1">
            <a:off x="11105327" y="4328160"/>
            <a:ext cx="1" cy="11136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niOkvir 32">
            <a:extLst>
              <a:ext uri="{FF2B5EF4-FFF2-40B4-BE49-F238E27FC236}">
                <a16:creationId xmlns="" xmlns:a16="http://schemas.microsoft.com/office/drawing/2014/main" id="{C1E0007F-FF9F-4987-9FC5-C28DE8BFE856}"/>
              </a:ext>
            </a:extLst>
          </p:cNvPr>
          <p:cNvSpPr txBox="1"/>
          <p:nvPr/>
        </p:nvSpPr>
        <p:spPr>
          <a:xfrm>
            <a:off x="10353040" y="3860800"/>
            <a:ext cx="1513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suzna žlijezda</a:t>
            </a:r>
          </a:p>
        </p:txBody>
      </p:sp>
    </p:spTree>
    <p:extLst>
      <p:ext uri="{BB962C8B-B14F-4D97-AF65-F5344CB8AC3E}">
        <p14:creationId xmlns="" xmlns:p14="http://schemas.microsoft.com/office/powerpoint/2010/main" val="9510500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23" grpId="0" animBg="1"/>
      <p:bldP spid="24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15EDF22A-F31C-4C86-B5FA-2480EF52E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703" y="1474717"/>
            <a:ext cx="3984593" cy="403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Naslov 1">
            <a:extLst>
              <a:ext uri="{FF2B5EF4-FFF2-40B4-BE49-F238E27FC236}">
                <a16:creationId xmlns="" xmlns:a16="http://schemas.microsoft.com/office/drawing/2014/main" id="{B80A0548-E08B-49D3-9E61-85EF873ADD73}"/>
              </a:ext>
            </a:extLst>
          </p:cNvPr>
          <p:cNvSpPr txBox="1">
            <a:spLocks/>
          </p:cNvSpPr>
          <p:nvPr/>
        </p:nvSpPr>
        <p:spPr bwMode="gray">
          <a:xfrm>
            <a:off x="1808481" y="3062088"/>
            <a:ext cx="1370805" cy="5287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ZJENICA</a:t>
            </a:r>
          </a:p>
        </p:txBody>
      </p:sp>
      <p:sp>
        <p:nvSpPr>
          <p:cNvPr id="13" name="Naslov 1">
            <a:extLst>
              <a:ext uri="{FF2B5EF4-FFF2-40B4-BE49-F238E27FC236}">
                <a16:creationId xmlns="" xmlns:a16="http://schemas.microsoft.com/office/drawing/2014/main" id="{CDBB39DF-C86C-44C3-9CD8-EC2364792C5A}"/>
              </a:ext>
            </a:extLst>
          </p:cNvPr>
          <p:cNvSpPr txBox="1">
            <a:spLocks/>
          </p:cNvSpPr>
          <p:nvPr/>
        </p:nvSpPr>
        <p:spPr bwMode="gray">
          <a:xfrm>
            <a:off x="336465" y="282087"/>
            <a:ext cx="2914736" cy="5287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2. GLAVNI DIJELOVI OKA</a:t>
            </a:r>
          </a:p>
        </p:txBody>
      </p:sp>
      <p:cxnSp>
        <p:nvCxnSpPr>
          <p:cNvPr id="14" name="Ravni poveznik sa strelicom 13">
            <a:extLst>
              <a:ext uri="{FF2B5EF4-FFF2-40B4-BE49-F238E27FC236}">
                <a16:creationId xmlns="" xmlns:a16="http://schemas.microsoft.com/office/drawing/2014/main" id="{D366CA6B-7E32-4C85-8BFA-BFF56D63FE9D}"/>
              </a:ext>
            </a:extLst>
          </p:cNvPr>
          <p:cNvCxnSpPr>
            <a:cxnSpLocks/>
          </p:cNvCxnSpPr>
          <p:nvPr/>
        </p:nvCxnSpPr>
        <p:spPr>
          <a:xfrm flipH="1">
            <a:off x="3495041" y="3760164"/>
            <a:ext cx="2499241" cy="119791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>
            <a:extLst>
              <a:ext uri="{FF2B5EF4-FFF2-40B4-BE49-F238E27FC236}">
                <a16:creationId xmlns="" xmlns:a16="http://schemas.microsoft.com/office/drawing/2014/main" id="{B3E4BAA8-41C3-43AA-87E4-5CA805AEA1A9}"/>
              </a:ext>
            </a:extLst>
          </p:cNvPr>
          <p:cNvCxnSpPr>
            <a:cxnSpLocks/>
          </p:cNvCxnSpPr>
          <p:nvPr/>
        </p:nvCxnSpPr>
        <p:spPr>
          <a:xfrm flipH="1" flipV="1">
            <a:off x="3403601" y="2692400"/>
            <a:ext cx="1385704" cy="16918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>
            <a:extLst>
              <a:ext uri="{FF2B5EF4-FFF2-40B4-BE49-F238E27FC236}">
                <a16:creationId xmlns="" xmlns:a16="http://schemas.microsoft.com/office/drawing/2014/main" id="{9CC8AAB9-5ED2-47D0-98A6-E8296204C0EF}"/>
              </a:ext>
            </a:extLst>
          </p:cNvPr>
          <p:cNvCxnSpPr>
            <a:cxnSpLocks/>
          </p:cNvCxnSpPr>
          <p:nvPr/>
        </p:nvCxnSpPr>
        <p:spPr>
          <a:xfrm flipH="1">
            <a:off x="3305391" y="3306111"/>
            <a:ext cx="1415197" cy="21289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sa strelicom 16">
            <a:extLst>
              <a:ext uri="{FF2B5EF4-FFF2-40B4-BE49-F238E27FC236}">
                <a16:creationId xmlns="" xmlns:a16="http://schemas.microsoft.com/office/drawing/2014/main" id="{39D7E2BC-C2EB-4651-B0F0-E8386C88159F}"/>
              </a:ext>
            </a:extLst>
          </p:cNvPr>
          <p:cNvCxnSpPr>
            <a:cxnSpLocks/>
          </p:cNvCxnSpPr>
          <p:nvPr/>
        </p:nvCxnSpPr>
        <p:spPr>
          <a:xfrm>
            <a:off x="6014602" y="4774339"/>
            <a:ext cx="1198998" cy="93558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sa strelicom 19">
            <a:extLst>
              <a:ext uri="{FF2B5EF4-FFF2-40B4-BE49-F238E27FC236}">
                <a16:creationId xmlns="" xmlns:a16="http://schemas.microsoft.com/office/drawing/2014/main" id="{0132D289-06ED-4A8E-9C9D-2E68907C511D}"/>
              </a:ext>
            </a:extLst>
          </p:cNvPr>
          <p:cNvCxnSpPr>
            <a:cxnSpLocks/>
          </p:cNvCxnSpPr>
          <p:nvPr/>
        </p:nvCxnSpPr>
        <p:spPr>
          <a:xfrm flipH="1" flipV="1">
            <a:off x="3495041" y="1869440"/>
            <a:ext cx="1196424" cy="82296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sa strelicom 20">
            <a:extLst>
              <a:ext uri="{FF2B5EF4-FFF2-40B4-BE49-F238E27FC236}">
                <a16:creationId xmlns="" xmlns:a16="http://schemas.microsoft.com/office/drawing/2014/main" id="{2369FC3B-FC6B-47F1-AF74-B5EE550B03C7}"/>
              </a:ext>
            </a:extLst>
          </p:cNvPr>
          <p:cNvCxnSpPr>
            <a:cxnSpLocks/>
          </p:cNvCxnSpPr>
          <p:nvPr/>
        </p:nvCxnSpPr>
        <p:spPr>
          <a:xfrm flipH="1">
            <a:off x="3495040" y="3317404"/>
            <a:ext cx="1645627" cy="79739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Naslov 1">
            <a:extLst>
              <a:ext uri="{FF2B5EF4-FFF2-40B4-BE49-F238E27FC236}">
                <a16:creationId xmlns="" xmlns:a16="http://schemas.microsoft.com/office/drawing/2014/main" id="{A1BE6EDC-A077-4ECB-A8ED-1D1EEB59343E}"/>
              </a:ext>
            </a:extLst>
          </p:cNvPr>
          <p:cNvSpPr txBox="1">
            <a:spLocks/>
          </p:cNvSpPr>
          <p:nvPr/>
        </p:nvSpPr>
        <p:spPr bwMode="gray">
          <a:xfrm>
            <a:off x="1808481" y="2322632"/>
            <a:ext cx="1496910" cy="5287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ŠARENICA</a:t>
            </a:r>
          </a:p>
        </p:txBody>
      </p:sp>
      <p:sp>
        <p:nvSpPr>
          <p:cNvPr id="26" name="Naslov 1">
            <a:extLst>
              <a:ext uri="{FF2B5EF4-FFF2-40B4-BE49-F238E27FC236}">
                <a16:creationId xmlns="" xmlns:a16="http://schemas.microsoft.com/office/drawing/2014/main" id="{B0AC857F-CC9D-4A83-8564-B5E6E4C38872}"/>
              </a:ext>
            </a:extLst>
          </p:cNvPr>
          <p:cNvSpPr txBox="1">
            <a:spLocks/>
          </p:cNvSpPr>
          <p:nvPr/>
        </p:nvSpPr>
        <p:spPr bwMode="gray">
          <a:xfrm>
            <a:off x="2047418" y="1350755"/>
            <a:ext cx="1356183" cy="5287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ROŽNICA</a:t>
            </a:r>
          </a:p>
        </p:txBody>
      </p:sp>
      <p:sp>
        <p:nvSpPr>
          <p:cNvPr id="31" name="Naslov 1">
            <a:extLst>
              <a:ext uri="{FF2B5EF4-FFF2-40B4-BE49-F238E27FC236}">
                <a16:creationId xmlns="" xmlns:a16="http://schemas.microsoft.com/office/drawing/2014/main" id="{29680BC0-3203-4FA5-809F-58F59EA1E58E}"/>
              </a:ext>
            </a:extLst>
          </p:cNvPr>
          <p:cNvSpPr txBox="1">
            <a:spLocks/>
          </p:cNvSpPr>
          <p:nvPr/>
        </p:nvSpPr>
        <p:spPr bwMode="gray">
          <a:xfrm>
            <a:off x="2394371" y="3848393"/>
            <a:ext cx="934810" cy="5287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LEĆA</a:t>
            </a:r>
          </a:p>
        </p:txBody>
      </p:sp>
      <p:sp>
        <p:nvSpPr>
          <p:cNvPr id="32" name="Naslov 1">
            <a:extLst>
              <a:ext uri="{FF2B5EF4-FFF2-40B4-BE49-F238E27FC236}">
                <a16:creationId xmlns="" xmlns:a16="http://schemas.microsoft.com/office/drawing/2014/main" id="{BEBA0B2D-C4B6-4B1B-8D45-5D9803513867}"/>
              </a:ext>
            </a:extLst>
          </p:cNvPr>
          <p:cNvSpPr txBox="1">
            <a:spLocks/>
          </p:cNvSpPr>
          <p:nvPr/>
        </p:nvSpPr>
        <p:spPr bwMode="gray">
          <a:xfrm>
            <a:off x="7319659" y="5636807"/>
            <a:ext cx="2938606" cy="97219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BJELOOČNICA (vanjska ovojnica oka)</a:t>
            </a:r>
          </a:p>
        </p:txBody>
      </p:sp>
      <p:sp>
        <p:nvSpPr>
          <p:cNvPr id="37" name="Naslov 1">
            <a:extLst>
              <a:ext uri="{FF2B5EF4-FFF2-40B4-BE49-F238E27FC236}">
                <a16:creationId xmlns="" xmlns:a16="http://schemas.microsoft.com/office/drawing/2014/main" id="{5741078C-1AC6-4093-AE92-9067B39CBDDF}"/>
              </a:ext>
            </a:extLst>
          </p:cNvPr>
          <p:cNvSpPr txBox="1">
            <a:spLocks/>
          </p:cNvSpPr>
          <p:nvPr/>
        </p:nvSpPr>
        <p:spPr bwMode="gray">
          <a:xfrm>
            <a:off x="1645064" y="4775257"/>
            <a:ext cx="1767047" cy="5287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STAKLOVINA</a:t>
            </a:r>
          </a:p>
        </p:txBody>
      </p:sp>
      <p:sp>
        <p:nvSpPr>
          <p:cNvPr id="39" name="Naslov 1">
            <a:extLst>
              <a:ext uri="{FF2B5EF4-FFF2-40B4-BE49-F238E27FC236}">
                <a16:creationId xmlns="" xmlns:a16="http://schemas.microsoft.com/office/drawing/2014/main" id="{56E8FCF4-641F-423E-B57C-B374C6398F88}"/>
              </a:ext>
            </a:extLst>
          </p:cNvPr>
          <p:cNvSpPr txBox="1">
            <a:spLocks/>
          </p:cNvSpPr>
          <p:nvPr/>
        </p:nvSpPr>
        <p:spPr bwMode="gray">
          <a:xfrm>
            <a:off x="9185433" y="4164898"/>
            <a:ext cx="1746727" cy="5287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VIDNI ŽIVAC</a:t>
            </a:r>
          </a:p>
        </p:txBody>
      </p:sp>
      <p:cxnSp>
        <p:nvCxnSpPr>
          <p:cNvPr id="40" name="Ravni poveznik sa strelicom 39">
            <a:extLst>
              <a:ext uri="{FF2B5EF4-FFF2-40B4-BE49-F238E27FC236}">
                <a16:creationId xmlns="" xmlns:a16="http://schemas.microsoft.com/office/drawing/2014/main" id="{070F1E4B-829A-4B27-85D8-0229F0CAB5A0}"/>
              </a:ext>
            </a:extLst>
          </p:cNvPr>
          <p:cNvCxnSpPr>
            <a:cxnSpLocks/>
          </p:cNvCxnSpPr>
          <p:nvPr/>
        </p:nvCxnSpPr>
        <p:spPr>
          <a:xfrm>
            <a:off x="7543974" y="4106388"/>
            <a:ext cx="1468739" cy="27079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vni poveznik sa strelicom 45">
            <a:extLst>
              <a:ext uri="{FF2B5EF4-FFF2-40B4-BE49-F238E27FC236}">
                <a16:creationId xmlns="" xmlns:a16="http://schemas.microsoft.com/office/drawing/2014/main" id="{0D0A4A09-CC4B-475F-81B9-966B292AED50}"/>
              </a:ext>
            </a:extLst>
          </p:cNvPr>
          <p:cNvCxnSpPr>
            <a:cxnSpLocks/>
          </p:cNvCxnSpPr>
          <p:nvPr/>
        </p:nvCxnSpPr>
        <p:spPr>
          <a:xfrm flipV="1">
            <a:off x="6760499" y="1990179"/>
            <a:ext cx="1570701" cy="80037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Naslov 1">
            <a:extLst>
              <a:ext uri="{FF2B5EF4-FFF2-40B4-BE49-F238E27FC236}">
                <a16:creationId xmlns="" xmlns:a16="http://schemas.microsoft.com/office/drawing/2014/main" id="{77C037CF-7B17-491A-8D8F-5193C21C2248}"/>
              </a:ext>
            </a:extLst>
          </p:cNvPr>
          <p:cNvSpPr txBox="1">
            <a:spLocks/>
          </p:cNvSpPr>
          <p:nvPr/>
        </p:nvSpPr>
        <p:spPr bwMode="gray">
          <a:xfrm>
            <a:off x="8467727" y="1418172"/>
            <a:ext cx="3182137" cy="97219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ŽILNICA</a:t>
            </a:r>
          </a:p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(središnja ovojnica oka)</a:t>
            </a:r>
          </a:p>
        </p:txBody>
      </p:sp>
      <p:sp>
        <p:nvSpPr>
          <p:cNvPr id="53" name="Naslov 1">
            <a:extLst>
              <a:ext uri="{FF2B5EF4-FFF2-40B4-BE49-F238E27FC236}">
                <a16:creationId xmlns="" xmlns:a16="http://schemas.microsoft.com/office/drawing/2014/main" id="{C3A148D4-BA94-4D81-92A6-F142BAF96C8B}"/>
              </a:ext>
            </a:extLst>
          </p:cNvPr>
          <p:cNvSpPr txBox="1">
            <a:spLocks/>
          </p:cNvSpPr>
          <p:nvPr/>
        </p:nvSpPr>
        <p:spPr bwMode="gray">
          <a:xfrm>
            <a:off x="8467726" y="2588383"/>
            <a:ext cx="3348354" cy="97219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MREŽNICA</a:t>
            </a:r>
          </a:p>
          <a:p>
            <a:pPr algn="ctr"/>
            <a:r>
              <a:rPr lang="hr-H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(unutarnja ovojnica oka)</a:t>
            </a:r>
          </a:p>
        </p:txBody>
      </p:sp>
      <p:cxnSp>
        <p:nvCxnSpPr>
          <p:cNvPr id="54" name="Ravni poveznik sa strelicom 53">
            <a:extLst>
              <a:ext uri="{FF2B5EF4-FFF2-40B4-BE49-F238E27FC236}">
                <a16:creationId xmlns="" xmlns:a16="http://schemas.microsoft.com/office/drawing/2014/main" id="{B712B0F9-5617-479B-A6F9-CAD1EB9D33B4}"/>
              </a:ext>
            </a:extLst>
          </p:cNvPr>
          <p:cNvCxnSpPr>
            <a:cxnSpLocks/>
          </p:cNvCxnSpPr>
          <p:nvPr/>
        </p:nvCxnSpPr>
        <p:spPr>
          <a:xfrm flipV="1">
            <a:off x="6858339" y="3027963"/>
            <a:ext cx="1472861" cy="14245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vni poveznik sa strelicom 55">
            <a:extLst>
              <a:ext uri="{FF2B5EF4-FFF2-40B4-BE49-F238E27FC236}">
                <a16:creationId xmlns="" xmlns:a16="http://schemas.microsoft.com/office/drawing/2014/main" id="{E201C7CE-889C-4353-905C-9B5474C2E076}"/>
              </a:ext>
            </a:extLst>
          </p:cNvPr>
          <p:cNvCxnSpPr>
            <a:cxnSpLocks/>
          </p:cNvCxnSpPr>
          <p:nvPr/>
        </p:nvCxnSpPr>
        <p:spPr>
          <a:xfrm flipH="1">
            <a:off x="4719162" y="5084414"/>
            <a:ext cx="1267718" cy="74821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kstniOkvir 60">
            <a:extLst>
              <a:ext uri="{FF2B5EF4-FFF2-40B4-BE49-F238E27FC236}">
                <a16:creationId xmlns="" xmlns:a16="http://schemas.microsoft.com/office/drawing/2014/main" id="{10005CD3-3BA1-4A09-8F27-30BFE16D6DD9}"/>
              </a:ext>
            </a:extLst>
          </p:cNvPr>
          <p:cNvSpPr txBox="1"/>
          <p:nvPr/>
        </p:nvSpPr>
        <p:spPr>
          <a:xfrm>
            <a:off x="3628941" y="5962745"/>
            <a:ext cx="2125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/>
              <a:t>mišići pokretači oka</a:t>
            </a:r>
          </a:p>
        </p:txBody>
      </p:sp>
    </p:spTree>
    <p:extLst>
      <p:ext uri="{BB962C8B-B14F-4D97-AF65-F5344CB8AC3E}">
        <p14:creationId xmlns="" xmlns:p14="http://schemas.microsoft.com/office/powerpoint/2010/main" val="1913762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5" grpId="0" animBg="1"/>
      <p:bldP spid="26" grpId="0" animBg="1"/>
      <p:bldP spid="31" grpId="0" animBg="1"/>
      <p:bldP spid="32" grpId="0" animBg="1"/>
      <p:bldP spid="37" grpId="0" animBg="1"/>
      <p:bldP spid="39" grpId="0" animBg="1"/>
      <p:bldP spid="51" grpId="0" animBg="1"/>
      <p:bldP spid="53" grpId="0" animBg="1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>
            <a:extLst>
              <a:ext uri="{FF2B5EF4-FFF2-40B4-BE49-F238E27FC236}">
                <a16:creationId xmlns="" xmlns:a16="http://schemas.microsoft.com/office/drawing/2014/main" id="{F97F99A8-2E5E-4D83-B4E0-EBCDDCC3512D}"/>
              </a:ext>
            </a:extLst>
          </p:cNvPr>
          <p:cNvSpPr/>
          <p:nvPr/>
        </p:nvSpPr>
        <p:spPr>
          <a:xfrm>
            <a:off x="10839636" y="6017003"/>
            <a:ext cx="119269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r-HR" b="1" i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 66. str.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C8117077-E77B-4525-882D-2849CC089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08311" y="4533430"/>
            <a:ext cx="711393" cy="681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AE3B422D-08F2-4457-9AA6-94DCB77B3F6B}"/>
              </a:ext>
            </a:extLst>
          </p:cNvPr>
          <p:cNvSpPr txBox="1"/>
          <p:nvPr/>
        </p:nvSpPr>
        <p:spPr>
          <a:xfrm>
            <a:off x="9579007" y="4874385"/>
            <a:ext cx="2521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u="sng" dirty="0"/>
              <a:t>ISTRAŽI</a:t>
            </a:r>
          </a:p>
          <a:p>
            <a:endParaRPr lang="hr-HR" sz="1600" b="1" u="sng" dirty="0"/>
          </a:p>
          <a:p>
            <a:pPr algn="just"/>
            <a:r>
              <a:rPr lang="hr-HR" sz="1600" i="1" dirty="0"/>
              <a:t>Kako se lomi svjetlost?</a:t>
            </a:r>
          </a:p>
          <a:p>
            <a:pPr algn="just"/>
            <a:r>
              <a:rPr lang="hr-HR" sz="1600" i="1" dirty="0"/>
              <a:t>Kako nas vlastite oči varaju?</a:t>
            </a:r>
          </a:p>
        </p:txBody>
      </p:sp>
      <p:sp>
        <p:nvSpPr>
          <p:cNvPr id="9" name="Naslov 1">
            <a:extLst>
              <a:ext uri="{FF2B5EF4-FFF2-40B4-BE49-F238E27FC236}">
                <a16:creationId xmlns="" xmlns:a16="http://schemas.microsoft.com/office/drawing/2014/main" id="{AA13C7D2-169F-4957-94BA-303F494C73DD}"/>
              </a:ext>
            </a:extLst>
          </p:cNvPr>
          <p:cNvSpPr txBox="1">
            <a:spLocks/>
          </p:cNvSpPr>
          <p:nvPr/>
        </p:nvSpPr>
        <p:spPr bwMode="gray">
          <a:xfrm>
            <a:off x="382680" y="169075"/>
            <a:ext cx="10625631" cy="15055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Očna jabučica obavijena je trima ovojnicama: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bjeloočnicom, </a:t>
            </a:r>
            <a:r>
              <a:rPr lang="hr-HR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žilnicom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i mrežnicom.</a:t>
            </a:r>
            <a:endParaRPr lang="hr-HR" sz="20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Bjeloočnica na prednjoj strani oka prelazi u prozirnu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ROŽNICU 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koju štite i vlaže suze.</a:t>
            </a:r>
          </a:p>
          <a:p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Na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LEĆI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se lome zrake svjetlosti pa je slika koja pada na osjetilne stanice za vid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OBRNUTA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.</a:t>
            </a:r>
          </a:p>
          <a:p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Svako naše oko stvara svoju sliku koja tek u mozgu postaje jedinstvena, jasna i pravilno okrenuta.</a:t>
            </a:r>
          </a:p>
        </p:txBody>
      </p:sp>
      <p:sp>
        <p:nvSpPr>
          <p:cNvPr id="10" name="Naslov 1">
            <a:extLst>
              <a:ext uri="{FF2B5EF4-FFF2-40B4-BE49-F238E27FC236}">
                <a16:creationId xmlns="" xmlns:a16="http://schemas.microsoft.com/office/drawing/2014/main" id="{90B61D41-3D8B-4432-AB4F-397F29184BDB}"/>
              </a:ext>
            </a:extLst>
          </p:cNvPr>
          <p:cNvSpPr txBox="1">
            <a:spLocks/>
          </p:cNvSpPr>
          <p:nvPr/>
        </p:nvSpPr>
        <p:spPr bwMode="gray">
          <a:xfrm>
            <a:off x="382680" y="2015983"/>
            <a:ext cx="9436023" cy="150557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u="sng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Prolazak zraka svjetlosti kroz oko: </a:t>
            </a:r>
          </a:p>
          <a:p>
            <a:endParaRPr lang="hr-HR" sz="2000" b="1" u="sng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ROŽNICA 		LEĆA 	      STAKLOVINA		OSJETILNE STANICE (na mrežnici) ŽIVČANI IMPULS 		   OSJETILNI VIDNI ŽIVAC  	        KORA VELIKOG MOZGA</a:t>
            </a:r>
          </a:p>
        </p:txBody>
      </p:sp>
      <p:sp>
        <p:nvSpPr>
          <p:cNvPr id="2" name="Strelica: desno 1">
            <a:extLst>
              <a:ext uri="{FF2B5EF4-FFF2-40B4-BE49-F238E27FC236}">
                <a16:creationId xmlns="" xmlns:a16="http://schemas.microsoft.com/office/drawing/2014/main" id="{39FFFC6B-63EE-4A89-BC10-CB1E5A8209DF}"/>
              </a:ext>
            </a:extLst>
          </p:cNvPr>
          <p:cNvSpPr/>
          <p:nvPr/>
        </p:nvSpPr>
        <p:spPr>
          <a:xfrm>
            <a:off x="5050768" y="2837509"/>
            <a:ext cx="479394" cy="162407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Strelica: desno 10">
            <a:extLst>
              <a:ext uri="{FF2B5EF4-FFF2-40B4-BE49-F238E27FC236}">
                <a16:creationId xmlns="" xmlns:a16="http://schemas.microsoft.com/office/drawing/2014/main" id="{BDEFA0B4-1920-4D05-885B-4A90510D5AFD}"/>
              </a:ext>
            </a:extLst>
          </p:cNvPr>
          <p:cNvSpPr/>
          <p:nvPr/>
        </p:nvSpPr>
        <p:spPr>
          <a:xfrm>
            <a:off x="3064276" y="2826198"/>
            <a:ext cx="479394" cy="162407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Strelica: desno 11">
            <a:extLst>
              <a:ext uri="{FF2B5EF4-FFF2-40B4-BE49-F238E27FC236}">
                <a16:creationId xmlns="" xmlns:a16="http://schemas.microsoft.com/office/drawing/2014/main" id="{DFFE58CE-A864-498B-B91D-2E373801C5B3}"/>
              </a:ext>
            </a:extLst>
          </p:cNvPr>
          <p:cNvSpPr/>
          <p:nvPr/>
        </p:nvSpPr>
        <p:spPr>
          <a:xfrm flipV="1">
            <a:off x="1712481" y="2863926"/>
            <a:ext cx="479394" cy="142393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Strelica: desno 12">
            <a:extLst>
              <a:ext uri="{FF2B5EF4-FFF2-40B4-BE49-F238E27FC236}">
                <a16:creationId xmlns="" xmlns:a16="http://schemas.microsoft.com/office/drawing/2014/main" id="{B1A8623E-A708-4AF6-B79B-2AB34086A216}"/>
              </a:ext>
            </a:extLst>
          </p:cNvPr>
          <p:cNvSpPr/>
          <p:nvPr/>
        </p:nvSpPr>
        <p:spPr>
          <a:xfrm>
            <a:off x="9166542" y="2860430"/>
            <a:ext cx="479394" cy="162407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: desno 13">
            <a:extLst>
              <a:ext uri="{FF2B5EF4-FFF2-40B4-BE49-F238E27FC236}">
                <a16:creationId xmlns="" xmlns:a16="http://schemas.microsoft.com/office/drawing/2014/main" id="{511CC661-E7A8-4132-95EF-083DFC78C393}"/>
              </a:ext>
            </a:extLst>
          </p:cNvPr>
          <p:cNvSpPr/>
          <p:nvPr/>
        </p:nvSpPr>
        <p:spPr>
          <a:xfrm>
            <a:off x="2461577" y="3160910"/>
            <a:ext cx="479394" cy="162407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Strelica: desno 14">
            <a:extLst>
              <a:ext uri="{FF2B5EF4-FFF2-40B4-BE49-F238E27FC236}">
                <a16:creationId xmlns="" xmlns:a16="http://schemas.microsoft.com/office/drawing/2014/main" id="{06C6C466-0C86-418A-BCB7-BB3CC4971AA6}"/>
              </a:ext>
            </a:extLst>
          </p:cNvPr>
          <p:cNvSpPr/>
          <p:nvPr/>
        </p:nvSpPr>
        <p:spPr>
          <a:xfrm>
            <a:off x="5499261" y="3158302"/>
            <a:ext cx="479394" cy="162407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>
            <a:extLst>
              <a:ext uri="{FF2B5EF4-FFF2-40B4-BE49-F238E27FC236}">
                <a16:creationId xmlns="" xmlns:a16="http://schemas.microsoft.com/office/drawing/2014/main" id="{D9C22B53-DC1A-489D-9A8B-FAB4EF5CF6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1" r="7555"/>
          <a:stretch/>
        </p:blipFill>
        <p:spPr>
          <a:xfrm>
            <a:off x="966443" y="4011469"/>
            <a:ext cx="2450863" cy="17258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Slika 16">
            <a:extLst>
              <a:ext uri="{FF2B5EF4-FFF2-40B4-BE49-F238E27FC236}">
                <a16:creationId xmlns="" xmlns:a16="http://schemas.microsoft.com/office/drawing/2014/main" id="{8969F743-7075-4C07-9F26-6733BCFB35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432" b="-2832"/>
          <a:stretch/>
        </p:blipFill>
        <p:spPr>
          <a:xfrm flipH="1">
            <a:off x="4370166" y="4011469"/>
            <a:ext cx="2085871" cy="25006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8" name="Ravni poveznik sa strelicom 17">
            <a:extLst>
              <a:ext uri="{FF2B5EF4-FFF2-40B4-BE49-F238E27FC236}">
                <a16:creationId xmlns="" xmlns:a16="http://schemas.microsoft.com/office/drawing/2014/main" id="{078D01CB-F94B-4B1A-8FA1-970246337266}"/>
              </a:ext>
            </a:extLst>
          </p:cNvPr>
          <p:cNvCxnSpPr>
            <a:cxnSpLocks/>
          </p:cNvCxnSpPr>
          <p:nvPr/>
        </p:nvCxnSpPr>
        <p:spPr>
          <a:xfrm flipV="1">
            <a:off x="6124803" y="4208016"/>
            <a:ext cx="959578" cy="3911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Naslov 1">
            <a:extLst>
              <a:ext uri="{FF2B5EF4-FFF2-40B4-BE49-F238E27FC236}">
                <a16:creationId xmlns="" xmlns:a16="http://schemas.microsoft.com/office/drawing/2014/main" id="{39862A95-2A3C-4856-A1B5-83EA697D5112}"/>
              </a:ext>
            </a:extLst>
          </p:cNvPr>
          <p:cNvSpPr txBox="1">
            <a:spLocks/>
          </p:cNvSpPr>
          <p:nvPr/>
        </p:nvSpPr>
        <p:spPr bwMode="gray">
          <a:xfrm>
            <a:off x="7197425" y="3958201"/>
            <a:ext cx="1746727" cy="4009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SREDIŠTE ZA VID</a:t>
            </a:r>
          </a:p>
        </p:txBody>
      </p:sp>
      <p:cxnSp>
        <p:nvCxnSpPr>
          <p:cNvPr id="20" name="Ravni poveznik sa strelicom 19">
            <a:extLst>
              <a:ext uri="{FF2B5EF4-FFF2-40B4-BE49-F238E27FC236}">
                <a16:creationId xmlns="" xmlns:a16="http://schemas.microsoft.com/office/drawing/2014/main" id="{78AE836D-DA07-4F92-840A-8C293F8A19C7}"/>
              </a:ext>
            </a:extLst>
          </p:cNvPr>
          <p:cNvCxnSpPr>
            <a:cxnSpLocks/>
          </p:cNvCxnSpPr>
          <p:nvPr/>
        </p:nvCxnSpPr>
        <p:spPr>
          <a:xfrm>
            <a:off x="5070395" y="4897910"/>
            <a:ext cx="2000747" cy="3876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Ravni poveznik sa strelicom 20">
            <a:extLst>
              <a:ext uri="{FF2B5EF4-FFF2-40B4-BE49-F238E27FC236}">
                <a16:creationId xmlns="" xmlns:a16="http://schemas.microsoft.com/office/drawing/2014/main" id="{46E45305-E043-425C-8729-9B13BD82AAB1}"/>
              </a:ext>
            </a:extLst>
          </p:cNvPr>
          <p:cNvCxnSpPr>
            <a:cxnSpLocks/>
          </p:cNvCxnSpPr>
          <p:nvPr/>
        </p:nvCxnSpPr>
        <p:spPr>
          <a:xfrm>
            <a:off x="5552981" y="4750297"/>
            <a:ext cx="151816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Naslov 1">
            <a:extLst>
              <a:ext uri="{FF2B5EF4-FFF2-40B4-BE49-F238E27FC236}">
                <a16:creationId xmlns="" xmlns:a16="http://schemas.microsoft.com/office/drawing/2014/main" id="{C1145B6F-25D1-4CC4-BE37-5C291B828766}"/>
              </a:ext>
            </a:extLst>
          </p:cNvPr>
          <p:cNvSpPr txBox="1">
            <a:spLocks/>
          </p:cNvSpPr>
          <p:nvPr/>
        </p:nvSpPr>
        <p:spPr bwMode="gray">
          <a:xfrm>
            <a:off x="7197424" y="4565881"/>
            <a:ext cx="1518161" cy="4009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VIDNI ŽIVAC</a:t>
            </a:r>
          </a:p>
        </p:txBody>
      </p:sp>
      <p:sp>
        <p:nvSpPr>
          <p:cNvPr id="24" name="Naslov 1">
            <a:extLst>
              <a:ext uri="{FF2B5EF4-FFF2-40B4-BE49-F238E27FC236}">
                <a16:creationId xmlns="" xmlns:a16="http://schemas.microsoft.com/office/drawing/2014/main" id="{3B6FF91F-76C9-4F73-B100-AD6281C8EEE6}"/>
              </a:ext>
            </a:extLst>
          </p:cNvPr>
          <p:cNvSpPr txBox="1">
            <a:spLocks/>
          </p:cNvSpPr>
          <p:nvPr/>
        </p:nvSpPr>
        <p:spPr bwMode="gray">
          <a:xfrm>
            <a:off x="7205170" y="5173561"/>
            <a:ext cx="837999" cy="40098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OKO</a:t>
            </a:r>
          </a:p>
        </p:txBody>
      </p:sp>
    </p:spTree>
    <p:extLst>
      <p:ext uri="{BB962C8B-B14F-4D97-AF65-F5344CB8AC3E}">
        <p14:creationId xmlns="" xmlns:p14="http://schemas.microsoft.com/office/powerpoint/2010/main" val="4273418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 animBg="1"/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>
            <a:extLst>
              <a:ext uri="{FF2B5EF4-FFF2-40B4-BE49-F238E27FC236}">
                <a16:creationId xmlns="" xmlns:a16="http://schemas.microsoft.com/office/drawing/2014/main" id="{C024CC20-DE64-4156-A2BE-698E1C3B535D}"/>
              </a:ext>
            </a:extLst>
          </p:cNvPr>
          <p:cNvSpPr txBox="1">
            <a:spLocks/>
          </p:cNvSpPr>
          <p:nvPr/>
        </p:nvSpPr>
        <p:spPr bwMode="gray">
          <a:xfrm>
            <a:off x="4409247" y="4421087"/>
            <a:ext cx="2044823" cy="6378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6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Zjenica pri MALOJ količini svjetlosti</a:t>
            </a:r>
          </a:p>
        </p:txBody>
      </p:sp>
      <p:cxnSp>
        <p:nvCxnSpPr>
          <p:cNvPr id="11" name="Ravni poveznik sa strelicom 10">
            <a:extLst>
              <a:ext uri="{FF2B5EF4-FFF2-40B4-BE49-F238E27FC236}">
                <a16:creationId xmlns="" xmlns:a16="http://schemas.microsoft.com/office/drawing/2014/main" id="{DA929FF4-36B8-418B-AB84-92F0EE800C96}"/>
              </a:ext>
            </a:extLst>
          </p:cNvPr>
          <p:cNvCxnSpPr>
            <a:cxnSpLocks/>
          </p:cNvCxnSpPr>
          <p:nvPr/>
        </p:nvCxnSpPr>
        <p:spPr>
          <a:xfrm>
            <a:off x="3479435" y="3214538"/>
            <a:ext cx="764963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>
            <a:extLst>
              <a:ext uri="{FF2B5EF4-FFF2-40B4-BE49-F238E27FC236}">
                <a16:creationId xmlns="" xmlns:a16="http://schemas.microsoft.com/office/drawing/2014/main" id="{FA20B6C5-9297-48C2-B7D2-2AF6C9FC007D}"/>
              </a:ext>
            </a:extLst>
          </p:cNvPr>
          <p:cNvCxnSpPr>
            <a:cxnSpLocks/>
          </p:cNvCxnSpPr>
          <p:nvPr/>
        </p:nvCxnSpPr>
        <p:spPr>
          <a:xfrm>
            <a:off x="3418475" y="4722101"/>
            <a:ext cx="764963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Naslov 1">
            <a:extLst>
              <a:ext uri="{FF2B5EF4-FFF2-40B4-BE49-F238E27FC236}">
                <a16:creationId xmlns="" xmlns:a16="http://schemas.microsoft.com/office/drawing/2014/main" id="{5D6BB3A3-29FA-474F-9166-ACAEBD37EBC9}"/>
              </a:ext>
            </a:extLst>
          </p:cNvPr>
          <p:cNvSpPr txBox="1">
            <a:spLocks/>
          </p:cNvSpPr>
          <p:nvPr/>
        </p:nvSpPr>
        <p:spPr bwMode="gray">
          <a:xfrm>
            <a:off x="369674" y="366176"/>
            <a:ext cx="10345674" cy="123012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Oko se skupljanjem i širenjem </a:t>
            </a:r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ZJENICE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prilagođava količini svjetla koja do njega dolazi.</a:t>
            </a:r>
          </a:p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SLIJEPA PJEGA 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- mjesto na mrežnici </a:t>
            </a:r>
            <a:r>
              <a:rPr lang="hr-HR" sz="2000" b="1" i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bez vidnih stanica 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jer na tom mjestu iz oka izlazi vidni živac.</a:t>
            </a:r>
          </a:p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MIŠIĆI LEĆE OKA 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stezanjem ili opuštanjem mijenjaju oblik leće i važni su za dobar vid.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14D634DD-DAD8-4A77-B7E6-9965EDEB7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1887" y="2721296"/>
            <a:ext cx="2136384" cy="1126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Naslov 1">
            <a:extLst>
              <a:ext uri="{FF2B5EF4-FFF2-40B4-BE49-F238E27FC236}">
                <a16:creationId xmlns="" xmlns:a16="http://schemas.microsoft.com/office/drawing/2014/main" id="{906E61C2-5C40-4CF1-B614-194A7FE15A63}"/>
              </a:ext>
            </a:extLst>
          </p:cNvPr>
          <p:cNvSpPr txBox="1">
            <a:spLocks/>
          </p:cNvSpPr>
          <p:nvPr/>
        </p:nvSpPr>
        <p:spPr bwMode="gray">
          <a:xfrm>
            <a:off x="4409247" y="2965143"/>
            <a:ext cx="2044823" cy="6378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6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Zjenica pri VELIKOJ količini svjetlosti</a:t>
            </a:r>
          </a:p>
        </p:txBody>
      </p:sp>
      <p:pic>
        <p:nvPicPr>
          <p:cNvPr id="26" name="Picture 4" descr="Vid">
            <a:extLst>
              <a:ext uri="{FF2B5EF4-FFF2-40B4-BE49-F238E27FC236}">
                <a16:creationId xmlns="" xmlns:a16="http://schemas.microsoft.com/office/drawing/2014/main" id="{E1B6A4AC-76FE-44D8-86B1-40909BA66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6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647" y="2937154"/>
            <a:ext cx="3997429" cy="185407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cxnSp>
        <p:nvCxnSpPr>
          <p:cNvPr id="27" name="Ravni poveznik sa strelicom 26">
            <a:extLst>
              <a:ext uri="{FF2B5EF4-FFF2-40B4-BE49-F238E27FC236}">
                <a16:creationId xmlns="" xmlns:a16="http://schemas.microsoft.com/office/drawing/2014/main" id="{3DF1E09C-3D6A-480E-9B9A-EB16B7A90977}"/>
              </a:ext>
            </a:extLst>
          </p:cNvPr>
          <p:cNvCxnSpPr>
            <a:cxnSpLocks/>
          </p:cNvCxnSpPr>
          <p:nvPr/>
        </p:nvCxnSpPr>
        <p:spPr>
          <a:xfrm>
            <a:off x="9825998" y="3728621"/>
            <a:ext cx="0" cy="166633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Naslov 1">
            <a:extLst>
              <a:ext uri="{FF2B5EF4-FFF2-40B4-BE49-F238E27FC236}">
                <a16:creationId xmlns="" xmlns:a16="http://schemas.microsoft.com/office/drawing/2014/main" id="{96828F5D-BD34-4591-BA4D-47BB6350F091}"/>
              </a:ext>
            </a:extLst>
          </p:cNvPr>
          <p:cNvSpPr txBox="1">
            <a:spLocks/>
          </p:cNvSpPr>
          <p:nvPr/>
        </p:nvSpPr>
        <p:spPr bwMode="gray">
          <a:xfrm>
            <a:off x="9368065" y="5540175"/>
            <a:ext cx="915865" cy="3996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r-HR" sz="16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LEĆA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="" xmlns:a16="http://schemas.microsoft.com/office/drawing/2014/main" id="{DD4C4CA9-76BA-4160-800A-49BD39AEB7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7" t="10085" r="10181" b="2926"/>
          <a:stretch/>
        </p:blipFill>
        <p:spPr>
          <a:xfrm>
            <a:off x="1031887" y="4217165"/>
            <a:ext cx="2136384" cy="13614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438243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22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slov 1">
            <a:extLst>
              <a:ext uri="{FF2B5EF4-FFF2-40B4-BE49-F238E27FC236}">
                <a16:creationId xmlns="" xmlns:a16="http://schemas.microsoft.com/office/drawing/2014/main" id="{36A7B673-9989-4A15-931D-A935CF713451}"/>
              </a:ext>
            </a:extLst>
          </p:cNvPr>
          <p:cNvSpPr txBox="1">
            <a:spLocks/>
          </p:cNvSpPr>
          <p:nvPr/>
        </p:nvSpPr>
        <p:spPr bwMode="gray">
          <a:xfrm>
            <a:off x="382681" y="169075"/>
            <a:ext cx="7277959" cy="52179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Slika nije jasna ako pada ispred ili iza osjetilnih stanica mrežnice.</a:t>
            </a:r>
          </a:p>
        </p:txBody>
      </p:sp>
      <p:pic>
        <p:nvPicPr>
          <p:cNvPr id="17" name="Picture 5" descr="vid">
            <a:extLst>
              <a:ext uri="{FF2B5EF4-FFF2-40B4-BE49-F238E27FC236}">
                <a16:creationId xmlns="" xmlns:a16="http://schemas.microsoft.com/office/drawing/2014/main" id="{764180BE-F4DD-43CC-9CC4-F833854BE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047" y="1456824"/>
            <a:ext cx="2455672" cy="450837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  <p:cxnSp>
        <p:nvCxnSpPr>
          <p:cNvPr id="18" name="Ravni poveznik sa strelicom 17">
            <a:extLst>
              <a:ext uri="{FF2B5EF4-FFF2-40B4-BE49-F238E27FC236}">
                <a16:creationId xmlns="" xmlns:a16="http://schemas.microsoft.com/office/drawing/2014/main" id="{C46F037E-C5B0-46D9-B1F8-B81FB41D4D25}"/>
              </a:ext>
            </a:extLst>
          </p:cNvPr>
          <p:cNvCxnSpPr>
            <a:cxnSpLocks/>
          </p:cNvCxnSpPr>
          <p:nvPr/>
        </p:nvCxnSpPr>
        <p:spPr>
          <a:xfrm>
            <a:off x="5044075" y="2202480"/>
            <a:ext cx="764963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8">
            <a:extLst>
              <a:ext uri="{FF2B5EF4-FFF2-40B4-BE49-F238E27FC236}">
                <a16:creationId xmlns="" xmlns:a16="http://schemas.microsoft.com/office/drawing/2014/main" id="{40935472-D213-4757-B55A-A4F0F6F5A1D3}"/>
              </a:ext>
            </a:extLst>
          </p:cNvPr>
          <p:cNvCxnSpPr>
            <a:cxnSpLocks/>
          </p:cNvCxnSpPr>
          <p:nvPr/>
        </p:nvCxnSpPr>
        <p:spPr>
          <a:xfrm>
            <a:off x="5044075" y="3735310"/>
            <a:ext cx="764963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sa strelicom 19">
            <a:extLst>
              <a:ext uri="{FF2B5EF4-FFF2-40B4-BE49-F238E27FC236}">
                <a16:creationId xmlns="" xmlns:a16="http://schemas.microsoft.com/office/drawing/2014/main" id="{5F8C05D2-61CB-4B91-8152-8748655E91B2}"/>
              </a:ext>
            </a:extLst>
          </p:cNvPr>
          <p:cNvCxnSpPr>
            <a:cxnSpLocks/>
          </p:cNvCxnSpPr>
          <p:nvPr/>
        </p:nvCxnSpPr>
        <p:spPr>
          <a:xfrm>
            <a:off x="5044075" y="5305126"/>
            <a:ext cx="764963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Naslov 1">
            <a:extLst>
              <a:ext uri="{FF2B5EF4-FFF2-40B4-BE49-F238E27FC236}">
                <a16:creationId xmlns="" xmlns:a16="http://schemas.microsoft.com/office/drawing/2014/main" id="{9D9BD181-0DF1-4FBE-8614-FC17840B02A3}"/>
              </a:ext>
            </a:extLst>
          </p:cNvPr>
          <p:cNvSpPr txBox="1">
            <a:spLocks/>
          </p:cNvSpPr>
          <p:nvPr/>
        </p:nvSpPr>
        <p:spPr bwMode="gray">
          <a:xfrm>
            <a:off x="6013922" y="1456824"/>
            <a:ext cx="5985038" cy="153819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DALEKOVIDNOST</a:t>
            </a:r>
            <a:r>
              <a:rPr lang="hr-HR" sz="22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- poremećaj vida pri kojem jasno vidimo udaljene predmete, ali ne i one u neposrednoj blizini. Slika nastaje IZA vidnih stanica. Ispravlja se nošenjem </a:t>
            </a:r>
            <a:r>
              <a:rPr lang="hr-HR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ISPUPČENIH (konveksnih) 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leća.</a:t>
            </a:r>
          </a:p>
        </p:txBody>
      </p:sp>
      <p:sp>
        <p:nvSpPr>
          <p:cNvPr id="22" name="Naslov 1">
            <a:extLst>
              <a:ext uri="{FF2B5EF4-FFF2-40B4-BE49-F238E27FC236}">
                <a16:creationId xmlns="" xmlns:a16="http://schemas.microsoft.com/office/drawing/2014/main" id="{F81352E2-B476-486C-AF2A-D768E680D780}"/>
              </a:ext>
            </a:extLst>
          </p:cNvPr>
          <p:cNvSpPr txBox="1">
            <a:spLocks/>
          </p:cNvSpPr>
          <p:nvPr/>
        </p:nvSpPr>
        <p:spPr bwMode="gray">
          <a:xfrm>
            <a:off x="6013922" y="4632080"/>
            <a:ext cx="5985038" cy="153819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KRATKOVIDNOST</a:t>
            </a:r>
            <a:r>
              <a:rPr lang="hr-HR" sz="22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- poremećaj vida pri kojem jasno vidimo predmete u blizini, ali ne i one udaljene. Slika nastaje ISPRED vidnih stanica. Ispravlja se nošenjem </a:t>
            </a:r>
            <a:r>
              <a:rPr lang="hr-HR" sz="2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UDUBLJENIH (konkavnih) </a:t>
            </a:r>
            <a:r>
              <a:rPr lang="hr-HR" sz="2000" b="1" spc="50" dirty="0">
                <a:ln w="0"/>
                <a:solidFill>
                  <a:schemeClr val="tx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leća.</a:t>
            </a:r>
          </a:p>
        </p:txBody>
      </p:sp>
      <p:sp>
        <p:nvSpPr>
          <p:cNvPr id="23" name="Naslov 1">
            <a:extLst>
              <a:ext uri="{FF2B5EF4-FFF2-40B4-BE49-F238E27FC236}">
                <a16:creationId xmlns="" xmlns:a16="http://schemas.microsoft.com/office/drawing/2014/main" id="{A8A65AC3-09DB-4801-A85E-45F4E9F1E2BB}"/>
              </a:ext>
            </a:extLst>
          </p:cNvPr>
          <p:cNvSpPr txBox="1">
            <a:spLocks/>
          </p:cNvSpPr>
          <p:nvPr/>
        </p:nvSpPr>
        <p:spPr bwMode="gray">
          <a:xfrm>
            <a:off x="6105363" y="3523298"/>
            <a:ext cx="1727997" cy="4753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hr-HR" sz="2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ZDRAVO OKO</a:t>
            </a:r>
            <a:endParaRPr lang="hr-HR" sz="20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126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="" xmlns:a16="http://schemas.microsoft.com/office/drawing/2014/main" id="{69F7DCA0-CF72-4851-AF21-9AAE069E23A7}"/>
              </a:ext>
            </a:extLst>
          </p:cNvPr>
          <p:cNvSpPr txBox="1"/>
          <p:nvPr/>
        </p:nvSpPr>
        <p:spPr>
          <a:xfrm>
            <a:off x="9673912" y="4686256"/>
            <a:ext cx="161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VIZUALNO +</a:t>
            </a:r>
          </a:p>
          <a:p>
            <a:pPr algn="ctr"/>
            <a:r>
              <a:rPr lang="hr-HR" b="1" dirty="0"/>
              <a:t>ISTRAŽI </a:t>
            </a:r>
          </a:p>
        </p:txBody>
      </p:sp>
      <p:pic>
        <p:nvPicPr>
          <p:cNvPr id="6" name="Picture 2">
            <a:hlinkClick r:id="rId2"/>
            <a:extLst>
              <a:ext uri="{FF2B5EF4-FFF2-40B4-BE49-F238E27FC236}">
                <a16:creationId xmlns="" xmlns:a16="http://schemas.microsoft.com/office/drawing/2014/main" id="{FD63A303-DE05-4D78-AECB-09EF591B0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8974" r="5597" b="5361"/>
          <a:stretch>
            <a:fillRect/>
          </a:stretch>
        </p:blipFill>
        <p:spPr bwMode="auto">
          <a:xfrm>
            <a:off x="11190859" y="4544668"/>
            <a:ext cx="682051" cy="691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Above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Naslov 1">
            <a:extLst>
              <a:ext uri="{FF2B5EF4-FFF2-40B4-BE49-F238E27FC236}">
                <a16:creationId xmlns="" xmlns:a16="http://schemas.microsoft.com/office/drawing/2014/main" id="{7FB46EFD-07F9-4F1A-9839-55703D7F8FF3}"/>
              </a:ext>
            </a:extLst>
          </p:cNvPr>
          <p:cNvSpPr txBox="1">
            <a:spLocks/>
          </p:cNvSpPr>
          <p:nvPr/>
        </p:nvSpPr>
        <p:spPr bwMode="gray">
          <a:xfrm>
            <a:off x="347314" y="358199"/>
            <a:ext cx="5452368" cy="573176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OFTALMOLOZI</a:t>
            </a:r>
            <a:r>
              <a:rPr lang="hr-HR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liječnici koji se bave bolestima oka.</a:t>
            </a:r>
            <a:endParaRPr lang="hr-HR" sz="2000" b="1" spc="50" dirty="0">
              <a:ln w="0"/>
              <a:solidFill>
                <a:schemeClr val="tx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2F9B1C00-9BC4-48C0-B994-EFCF2ED631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849" y="1498234"/>
            <a:ext cx="2842817" cy="45378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Slika 12">
            <a:extLst>
              <a:ext uri="{FF2B5EF4-FFF2-40B4-BE49-F238E27FC236}">
                <a16:creationId xmlns="" xmlns:a16="http://schemas.microsoft.com/office/drawing/2014/main" id="{CA397951-56BB-4432-A7E9-C401A7EAF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67" y="1300687"/>
            <a:ext cx="2005781" cy="3209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Slika 14">
            <a:extLst>
              <a:ext uri="{FF2B5EF4-FFF2-40B4-BE49-F238E27FC236}">
                <a16:creationId xmlns="" xmlns:a16="http://schemas.microsoft.com/office/drawing/2014/main" id="{22395821-9C71-49A0-8154-6C58D5A7C9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7624" y="3767158"/>
            <a:ext cx="2440678" cy="2440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Slika 16">
            <a:extLst>
              <a:ext uri="{FF2B5EF4-FFF2-40B4-BE49-F238E27FC236}">
                <a16:creationId xmlns="" xmlns:a16="http://schemas.microsoft.com/office/drawing/2014/main" id="{32520C8F-85A7-4A1A-9EF2-73A6BCB2CA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595" r="3482" b="15377"/>
          <a:stretch/>
        </p:blipFill>
        <p:spPr>
          <a:xfrm>
            <a:off x="398107" y="4832292"/>
            <a:ext cx="2355700" cy="1203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Slika 18">
            <a:extLst>
              <a:ext uri="{FF2B5EF4-FFF2-40B4-BE49-F238E27FC236}">
                <a16:creationId xmlns="" xmlns:a16="http://schemas.microsoft.com/office/drawing/2014/main" id="{8FCFD5FC-F32B-4C59-A3C4-7CEF2DB9818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2945" r="19074"/>
          <a:stretch/>
        </p:blipFill>
        <p:spPr>
          <a:xfrm>
            <a:off x="9897764" y="2145226"/>
            <a:ext cx="1975146" cy="1516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Slika 20">
            <a:extLst>
              <a:ext uri="{FF2B5EF4-FFF2-40B4-BE49-F238E27FC236}">
                <a16:creationId xmlns="" xmlns:a16="http://schemas.microsoft.com/office/drawing/2014/main" id="{BC6551C3-CA0B-4A92-8D31-39D6A99DD5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0708" y="1066756"/>
            <a:ext cx="2440678" cy="1626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83227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Nebeski</Template>
  <TotalTime>676</TotalTime>
  <Words>566</Words>
  <Application>Microsoft Office PowerPoint</Application>
  <PresentationFormat>Custom</PresentationFormat>
  <Paragraphs>69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Nebeski</vt:lpstr>
      <vt:lpstr>OSJETILA NAM POMAŽU U SNALAŽENJU U SVIJETU - Oko -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REAGIRAMO NA RAZLIČITE PODRAŽAJE IZ OKOLIŠA I ZAŠTO JE TO VAŽNO</dc:title>
  <dc:creator>Korisnik</dc:creator>
  <cp:lastModifiedBy>sk-mpovalec</cp:lastModifiedBy>
  <cp:revision>195</cp:revision>
  <dcterms:created xsi:type="dcterms:W3CDTF">2020-06-29T14:50:40Z</dcterms:created>
  <dcterms:modified xsi:type="dcterms:W3CDTF">2020-08-11T06:47:04Z</dcterms:modified>
</cp:coreProperties>
</file>